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</p:sldMasterIdLst>
  <p:notesMasterIdLst>
    <p:notesMasterId r:id="rId32"/>
  </p:notesMasterIdLst>
  <p:sldIdLst>
    <p:sldId id="256" r:id="rId4"/>
    <p:sldId id="283" r:id="rId5"/>
    <p:sldId id="258" r:id="rId6"/>
    <p:sldId id="262" r:id="rId7"/>
    <p:sldId id="260" r:id="rId8"/>
    <p:sldId id="263" r:id="rId9"/>
    <p:sldId id="261" r:id="rId10"/>
    <p:sldId id="264" r:id="rId11"/>
    <p:sldId id="266" r:id="rId12"/>
    <p:sldId id="265" r:id="rId13"/>
    <p:sldId id="267" r:id="rId14"/>
    <p:sldId id="268" r:id="rId15"/>
    <p:sldId id="270" r:id="rId16"/>
    <p:sldId id="269" r:id="rId17"/>
    <p:sldId id="284" r:id="rId18"/>
    <p:sldId id="272" r:id="rId19"/>
    <p:sldId id="285" r:id="rId20"/>
    <p:sldId id="276" r:id="rId21"/>
    <p:sldId id="277" r:id="rId22"/>
    <p:sldId id="278" r:id="rId23"/>
    <p:sldId id="279" r:id="rId24"/>
    <p:sldId id="281" r:id="rId25"/>
    <p:sldId id="282" r:id="rId26"/>
    <p:sldId id="287" r:id="rId27"/>
    <p:sldId id="286" r:id="rId28"/>
    <p:sldId id="290" r:id="rId29"/>
    <p:sldId id="292" r:id="rId30"/>
    <p:sldId id="27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EC6883-41D3-42E6-A093-D0F858D75CEE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09826-BF0D-40B5-B06C-9424CD313B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292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3B853CB-F181-466B-B6A5-233697C1F718}" type="slidenum">
              <a:rPr lang="en-US"/>
              <a:pPr/>
              <a:t>3</a:t>
            </a:fld>
            <a:endParaRPr lang="en-US"/>
          </a:p>
        </p:txBody>
      </p:sp>
      <p:sp>
        <p:nvSpPr>
          <p:cNvPr id="6144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4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54737A-5573-49D7-8018-DE3B8E7D33A7}" type="slidenum">
              <a:rPr lang="en-US"/>
              <a:pPr/>
              <a:t>4</a:t>
            </a:fld>
            <a:endParaRPr lang="en-US"/>
          </a:p>
        </p:txBody>
      </p:sp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5D69980-5DD6-479F-81FE-87D5CCE4D246}" type="slidenum">
              <a:rPr lang="en-US"/>
              <a:pPr/>
              <a:t>5</a:t>
            </a:fld>
            <a:endParaRPr lang="en-US"/>
          </a:p>
        </p:txBody>
      </p:sp>
      <p:sp>
        <p:nvSpPr>
          <p:cNvPr id="6246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6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133D10E-D87E-495E-88DA-01B3AEC0CEE9}" type="slidenum">
              <a:rPr lang="en-US"/>
              <a:pPr/>
              <a:t>6</a:t>
            </a:fld>
            <a:endParaRPr lang="en-US"/>
          </a:p>
        </p:txBody>
      </p:sp>
      <p:sp>
        <p:nvSpPr>
          <p:cNvPr id="6451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64C9853-23A1-4BAE-8C88-D27EC5357F84}" type="slidenum">
              <a:rPr lang="en-US"/>
              <a:pPr/>
              <a:t>7</a:t>
            </a:fld>
            <a:endParaRPr lang="en-US"/>
          </a:p>
        </p:txBody>
      </p:sp>
      <p:sp>
        <p:nvSpPr>
          <p:cNvPr id="6348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49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D12A5D2-10FE-4AD9-BB5B-242F94F1B998}" type="slidenum">
              <a:rPr lang="en-US"/>
              <a:pPr/>
              <a:t>9</a:t>
            </a:fld>
            <a:endParaRPr lang="en-US"/>
          </a:p>
        </p:txBody>
      </p:sp>
      <p:sp>
        <p:nvSpPr>
          <p:cNvPr id="6758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5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F87962B-F120-4D6E-8198-B478D5EA49CF}" type="slidenum">
              <a:rPr lang="en-US"/>
              <a:pPr/>
              <a:t>13</a:t>
            </a:fld>
            <a:endParaRPr lang="en-US"/>
          </a:p>
        </p:txBody>
      </p:sp>
      <p:sp>
        <p:nvSpPr>
          <p:cNvPr id="7577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7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 sz="240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 sz="240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</p:grpSp>
      <p:sp>
        <p:nvSpPr>
          <p:cNvPr id="3532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5329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BE04F9CA-42E5-433B-9917-4A3BED7E68C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571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A3714-BCE2-4A32-A5B7-23D7AA4AE86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24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CFE56-9FD2-4D2D-9775-B7EEDD49C24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838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8D55B-9AF8-462D-AC09-0E5A0065FC7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2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E3F13-A5A5-4975-975A-CCA7336B310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226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8E586-1DBD-4479-A37A-8D13B660FB0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643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86D84-26CB-4130-8458-2401CC87354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967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DB63B-BF09-4057-8C88-5424D020B4D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91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3E01C-8674-49ED-BCF3-0E9A470E361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236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C8EDE-B40B-4554-8D6A-080B185C15E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91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51741-B9EF-4EF8-BFBE-A9A35FD3AC8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478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6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9033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9702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3440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6752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6612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420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98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531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933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D3D7C7-ED57-4A88-944F-D7E5E4D0972B}" type="datetimeFigureOut">
              <a:rPr lang="en-US" smtClean="0"/>
              <a:pPr/>
              <a:t>10/30/2012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35DCF8-3D27-4D09-B889-643023E871C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35226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35226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3366"/>
                  </a:solidFill>
                </a:endParaRPr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35226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35226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3366"/>
                  </a:solidFill>
                </a:endParaRPr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22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3522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3366"/>
                </a:solidFill>
              </a:rPr>
              <a:t>Karen Luond Fowdy                                        Lisa Hendrickson</a:t>
            </a:r>
          </a:p>
        </p:txBody>
      </p:sp>
      <p:sp>
        <p:nvSpPr>
          <p:cNvPr id="3522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5DB4BD-B037-42B8-B97C-881B999C5305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599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D3D7C7-ED57-4A88-944F-D7E5E4D0972B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10/30/2012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35DCF8-3D27-4D09-B889-643023E871C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13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xberg-tag.de/film.html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youtube.com/watch?v=7BNKQgCjizk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Intercultural Awareness in the German Classroom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7854696" cy="175260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Karen </a:t>
            </a:r>
            <a:r>
              <a:rPr lang="en-US" dirty="0" err="1" smtClean="0"/>
              <a:t>Luond</a:t>
            </a:r>
            <a:r>
              <a:rPr lang="en-US" dirty="0" smtClean="0"/>
              <a:t> </a:t>
            </a:r>
            <a:r>
              <a:rPr lang="en-US" dirty="0" err="1" smtClean="0"/>
              <a:t>Fowdy</a:t>
            </a:r>
            <a:endParaRPr lang="en-US" dirty="0" smtClean="0"/>
          </a:p>
          <a:p>
            <a:r>
              <a:rPr lang="en-US" dirty="0" smtClean="0"/>
              <a:t>WAFLT 2012</a:t>
            </a:r>
          </a:p>
          <a:p>
            <a:pPr algn="ctr"/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33800"/>
            <a:ext cx="2286000" cy="2217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7421563" cy="556581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066800"/>
            <a:ext cx="3643313" cy="556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914400"/>
            <a:ext cx="4171950" cy="556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8335963" cy="625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6975" y="477838"/>
            <a:ext cx="4208463" cy="590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838200"/>
            <a:ext cx="6934200" cy="1008888"/>
          </a:xfrm>
        </p:spPr>
        <p:txBody>
          <a:bodyPr>
            <a:normAutofit fontScale="90000"/>
          </a:bodyPr>
          <a:lstStyle/>
          <a:p>
            <a:pPr algn="ctr"/>
            <a:r>
              <a:rPr lang="de-DE" sz="5400" b="1" dirty="0" smtClean="0"/>
              <a:t/>
            </a:r>
            <a:br>
              <a:rPr lang="de-DE" sz="5400" b="1" dirty="0" smtClean="0"/>
            </a:br>
            <a:r>
              <a:rPr lang="de-DE" sz="5400" b="1" dirty="0"/>
              <a:t/>
            </a:r>
            <a:br>
              <a:rPr lang="de-DE" sz="5400" b="1" dirty="0"/>
            </a:br>
            <a:r>
              <a:rPr lang="de-DE" sz="5400" b="1" dirty="0" smtClean="0"/>
              <a:t/>
            </a:r>
            <a:br>
              <a:rPr lang="de-DE" sz="5400" b="1" dirty="0" smtClean="0"/>
            </a:br>
            <a:r>
              <a:rPr lang="de-DE" sz="5400" b="1" dirty="0"/>
              <a:t/>
            </a:r>
            <a:br>
              <a:rPr lang="de-DE" sz="5400" b="1" dirty="0"/>
            </a:br>
            <a:r>
              <a:rPr lang="de-DE" sz="5400" b="1" dirty="0" smtClean="0"/>
              <a:t/>
            </a:r>
            <a:br>
              <a:rPr lang="de-DE" sz="5400" b="1" dirty="0" smtClean="0"/>
            </a:br>
            <a:r>
              <a:rPr lang="de-DE" sz="3600" b="1" dirty="0" smtClean="0"/>
              <a:t>Ein </a:t>
            </a:r>
            <a:r>
              <a:rPr lang="de-DE" sz="3600" b="1" dirty="0"/>
              <a:t>Fünftel der Bevölkerung hat ausländische Wurzeln </a:t>
            </a:r>
            <a:endParaRPr lang="de-DE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8077200" cy="4419600"/>
          </a:xfrm>
        </p:spPr>
        <p:txBody>
          <a:bodyPr>
            <a:normAutofit lnSpcReduction="10000"/>
          </a:bodyPr>
          <a:lstStyle/>
          <a:p>
            <a:r>
              <a:rPr lang="de-DE" sz="2400" dirty="0"/>
              <a:t>Zuwandererfamilien stellen in Deutschland fast </a:t>
            </a:r>
            <a:r>
              <a:rPr lang="de-DE" sz="2400" u="sng" dirty="0"/>
              <a:t>20 Prozent der Bevölkerung</a:t>
            </a:r>
            <a:r>
              <a:rPr lang="de-DE" sz="2400" dirty="0"/>
              <a:t>. </a:t>
            </a:r>
            <a:endParaRPr lang="de-DE" sz="2400" dirty="0" smtClean="0"/>
          </a:p>
          <a:p>
            <a:r>
              <a:rPr lang="de-DE" sz="2400" dirty="0" smtClean="0"/>
              <a:t>Statistisch </a:t>
            </a:r>
            <a:r>
              <a:rPr lang="de-DE" sz="2400" dirty="0"/>
              <a:t>gesehen verjüngen sie die Republik. </a:t>
            </a:r>
          </a:p>
          <a:p>
            <a:r>
              <a:rPr lang="de-DE" sz="2400" dirty="0"/>
              <a:t>Etwa </a:t>
            </a:r>
            <a:r>
              <a:rPr lang="de-DE" sz="2400" u="sng" dirty="0"/>
              <a:t>jeder fünfte Einwohner </a:t>
            </a:r>
            <a:r>
              <a:rPr lang="de-DE" sz="2400" dirty="0"/>
              <a:t>in Deutschland hat ausländische Wurzeln. </a:t>
            </a:r>
            <a:endParaRPr lang="de-DE" sz="2400" dirty="0" smtClean="0"/>
          </a:p>
          <a:p>
            <a:r>
              <a:rPr lang="de-DE" sz="2400" dirty="0" smtClean="0"/>
              <a:t>Nach </a:t>
            </a:r>
            <a:r>
              <a:rPr lang="de-DE" sz="2400" dirty="0"/>
              <a:t>Angaben des Statistischen Bundesamtes lebten im vergangenen Jahr etwa 15,7 Millionen Menschen mit Migrationshintergrund in der Bundesrepublik. Die Mehrheit von ihnen (8,6 Millionen) hat einen deutschen Pass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r>
              <a:rPr lang="de-DE" sz="2400" dirty="0"/>
              <a:t>	</a:t>
            </a:r>
            <a:r>
              <a:rPr lang="de-DE" sz="2400" dirty="0" smtClean="0"/>
              <a:t>			</a:t>
            </a:r>
            <a:r>
              <a:rPr lang="de-DE" sz="2400" i="1" dirty="0" smtClean="0"/>
              <a:t>Die </a:t>
            </a:r>
            <a:r>
              <a:rPr lang="de-DE" sz="2400" i="1" dirty="0"/>
              <a:t>Zeit, 26.09.2011</a:t>
            </a:r>
            <a:endParaRPr lang="de-DE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68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580554"/>
              </p:ext>
            </p:extLst>
          </p:nvPr>
        </p:nvGraphicFramePr>
        <p:xfrm>
          <a:off x="1806926" y="838200"/>
          <a:ext cx="5406673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5" name="Image" r:id="rId3" imgW="6755556" imgH="10057143" progId="">
                  <p:embed/>
                </p:oleObj>
              </mc:Choice>
              <mc:Fallback>
                <p:oleObj name="Image" r:id="rId3" imgW="6755556" imgH="10057143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5657" b="9596"/>
                      <a:stretch>
                        <a:fillRect/>
                      </a:stretch>
                    </p:blipFill>
                    <p:spPr bwMode="auto">
                      <a:xfrm>
                        <a:off x="1806926" y="838200"/>
                        <a:ext cx="5406673" cy="601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2800" dirty="0" err="1"/>
              <a:t>Alle</a:t>
            </a:r>
            <a:r>
              <a:rPr lang="en-US" sz="2800" dirty="0"/>
              <a:t> </a:t>
            </a:r>
            <a:r>
              <a:rPr lang="en-US" sz="2800" dirty="0" err="1"/>
              <a:t>Lernen</a:t>
            </a:r>
            <a:r>
              <a:rPr lang="en-US" sz="2800" dirty="0"/>
              <a:t> Deutsch Summer Workshop, August </a:t>
            </a:r>
            <a:r>
              <a:rPr lang="en-US" sz="2800" dirty="0" smtClean="0"/>
              <a:t>2012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St. Paul, Minnesota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38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TWO Publications:  </a:t>
            </a:r>
          </a:p>
          <a:p>
            <a:pPr marL="0" indent="0">
              <a:buNone/>
            </a:pPr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Attracting and Retaining Students</a:t>
            </a:r>
            <a:r>
              <a:rPr lang="en-US" i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</a:p>
          <a:p>
            <a:pPr marL="0" indent="0">
              <a:buNone/>
            </a:pPr>
            <a:r>
              <a:rPr lang="en-US" i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Recruitment and retention, the Culturally 		Responsive (Inclusive) Classroom,  			Deliberative Dialogue, Social Justice in the 		Classroom, Web resources, Bibliographies, 		Glossaries of terms, and more…</a:t>
            </a:r>
          </a:p>
          <a:p>
            <a:pPr marL="0" indent="0">
              <a:buNone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Culturally Responsive Curriculum: Units for 		Instruction</a:t>
            </a:r>
            <a:r>
              <a:rPr lang="en-US" sz="2400" i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</a:t>
            </a:r>
          </a:p>
          <a:p>
            <a:pPr marL="0" indent="0">
              <a:buNone/>
            </a:pPr>
            <a:r>
              <a:rPr lang="en-US" sz="2400" i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Standards-based  Sample Curriculum Units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			*Titles may change</a:t>
            </a:r>
          </a:p>
        </p:txBody>
      </p:sp>
    </p:spTree>
    <p:extLst>
      <p:ext uri="{BB962C8B-B14F-4D97-AF65-F5344CB8AC3E}">
        <p14:creationId xmlns:p14="http://schemas.microsoft.com/office/powerpoint/2010/main" val="320339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066800" y="653534"/>
            <a:ext cx="69342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mbria" pitchFamily="18" charset="0"/>
              </a:rPr>
              <a:t>Thematic Curriculum Unit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Overarching Theme: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In der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Stadt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/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Meine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Nachbarschaft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cs typeface="Calibri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  <a:cs typeface="Calibri" pitchFamily="34" charset="0"/>
              </a:rPr>
              <a:t>                      </a:t>
            </a:r>
            <a:r>
              <a:rPr lang="en-US" sz="2400" i="1" dirty="0" err="1" smtClean="0">
                <a:solidFill>
                  <a:srgbClr val="FF0000"/>
                </a:solidFill>
                <a:latin typeface="Arial" pitchFamily="34" charset="0"/>
                <a:cs typeface="Calibri" pitchFamily="34" charset="0"/>
              </a:rPr>
              <a:t>Kreuzberg</a:t>
            </a:r>
            <a:r>
              <a:rPr lang="en-US" sz="2400" i="1" dirty="0" smtClean="0">
                <a:solidFill>
                  <a:srgbClr val="FF0000"/>
                </a:solidFill>
                <a:latin typeface="Arial" pitchFamily="34" charset="0"/>
                <a:cs typeface="Calibri" pitchFamily="34" charset="0"/>
              </a:rPr>
              <a:t> SO36</a:t>
            </a: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Targeted Proficiency Level: 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Novice high-Intermediate low </a:t>
            </a:r>
            <a:endParaRPr lang="en-US" sz="1200" dirty="0"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400" y="3124200"/>
            <a:ext cx="6400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Enduring Understandings: </a:t>
            </a:r>
            <a:endParaRPr lang="en-US" sz="1100" dirty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Negative perceptions are hard to overcome. </a:t>
            </a:r>
            <a:endParaRPr lang="en-US" sz="1100" dirty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Prejudices inhibit deeper understanding. </a:t>
            </a:r>
            <a:endParaRPr lang="en-US" sz="1100" dirty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Essential Questions: </a:t>
            </a:r>
            <a:endParaRPr lang="en-US" sz="1100" dirty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How does a neighborhood reflect its residents? </a:t>
            </a:r>
            <a:endParaRPr lang="en-US" sz="1100" dirty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How does a neighborhood shape the people who live there? </a:t>
            </a:r>
            <a:endParaRPr lang="en-US" sz="1100" dirty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How does perception reflect and affect reality?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How can misconceptions about a neighborhood be changed?</a:t>
            </a:r>
            <a:endParaRPr lang="en-US" dirty="0">
              <a:latin typeface="Arial" pitchFamily="34" charset="0"/>
            </a:endParaRP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03726"/>
              </p:ext>
            </p:extLst>
          </p:nvPr>
        </p:nvGraphicFramePr>
        <p:xfrm>
          <a:off x="457200" y="838200"/>
          <a:ext cx="8077200" cy="5715000"/>
        </p:xfrm>
        <a:graphic>
          <a:graphicData uri="http://schemas.openxmlformats.org/drawingml/2006/table">
            <a:tbl>
              <a:tblPr/>
              <a:tblGrid>
                <a:gridCol w="4038600"/>
                <a:gridCol w="4038600"/>
              </a:tblGrid>
              <a:tr h="57150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Knowledge and Skills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Students will know…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Students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will be able to…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</a:txBody>
                  <a:tcPr marL="52712" marR="527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Students will know: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 neighborhood in Berlin that is known for its cultural, ethnic, and religious diversity. </a:t>
                      </a:r>
                      <a:endParaRPr lang="en-US" sz="2000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Cambria"/>
                        </a:rPr>
                        <a:t>the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Cambria"/>
                        </a:rPr>
                        <a:t>causes and effects of a neighborhood in transition.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Cambria"/>
                        </a:rPr>
                        <a:t>individuals from the neighborhood.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Students will be able to: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Cambria"/>
                        </a:rPr>
                        <a:t>describe the location of the neighborhood in Berlin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Cambria"/>
                        </a:rPr>
                        <a:t>describe the neighborhood and its landmarks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  <a:p>
                      <a:pPr marL="342900" marR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mbria"/>
                          <a:ea typeface="Calibri"/>
                          <a:cs typeface="Cambria"/>
                        </a:rPr>
                        <a:t>describe how their own neighborhoods affect and reflect their culture(s). </a:t>
                      </a:r>
                      <a:endParaRPr lang="en-US" sz="1200" dirty="0">
                        <a:solidFill>
                          <a:srgbClr val="000000"/>
                        </a:solidFill>
                        <a:latin typeface="Cambria"/>
                        <a:ea typeface="Calibri"/>
                        <a:cs typeface="Cambria"/>
                      </a:endParaRPr>
                    </a:p>
                  </a:txBody>
                  <a:tcPr marL="52712" marR="527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1600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1219200"/>
            <a:ext cx="548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AATG “</a:t>
            </a:r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Alle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Lernen</a:t>
            </a:r>
            <a:r>
              <a:rPr lang="en-U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Deutsch</a:t>
            </a:r>
            <a:r>
              <a:rPr lang="en-US" sz="3200" dirty="0" smtClean="0"/>
              <a:t>”</a:t>
            </a:r>
          </a:p>
          <a:p>
            <a:r>
              <a:rPr lang="en-US" sz="3200" dirty="0" smtClean="0"/>
              <a:t>            Committee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2743200"/>
            <a:ext cx="7162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From ALD Mission Statement: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“We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recognize our obligation to ensure that present and prospective teachers of German have access to up-to-date information on German-speaking people and their cultures. We affirm the principle that the multicultural composition of the contemporary German-speaking world be accurately reflected in the instruction of German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.”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7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993718"/>
            <a:ext cx="8229600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en-US" sz="3200" b="1" u="sng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Interpersonal Communication </a:t>
            </a:r>
            <a:endParaRPr lang="en-US" sz="3600" b="1" u="sng" dirty="0" smtClean="0">
              <a:solidFill>
                <a:srgbClr val="000000"/>
              </a:solidFill>
              <a:latin typeface="Cambria"/>
              <a:ea typeface="Calibri"/>
              <a:cs typeface="Cambria"/>
            </a:endParaRPr>
          </a:p>
          <a:p>
            <a:pPr>
              <a:lnSpc>
                <a:spcPct val="115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 small groups, students discuss what they have learned about the neighborhood of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Kreuzberg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and the people who live there through the materials in the unit and their research (for the presentational PT). </a:t>
            </a:r>
            <a:endParaRPr lang="en-US" sz="2400" dirty="0" smtClean="0">
              <a:solidFill>
                <a:srgbClr val="000000"/>
              </a:solidFill>
              <a:latin typeface="Cambria"/>
              <a:ea typeface="Calibri"/>
              <a:cs typeface="Cambria"/>
            </a:endParaRPr>
          </a:p>
          <a:p>
            <a:pPr>
              <a:lnSpc>
                <a:spcPct val="115000"/>
              </a:lnSpc>
              <a:defRPr/>
            </a:pPr>
            <a:r>
              <a:rPr lang="en-US" sz="3200" b="1" u="sng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Interpretive Communication </a:t>
            </a:r>
            <a:endParaRPr lang="en-US" sz="3600" b="1" u="sng" dirty="0" smtClean="0">
              <a:solidFill>
                <a:srgbClr val="000000"/>
              </a:solidFill>
              <a:latin typeface="Cambria"/>
              <a:ea typeface="Calibri"/>
              <a:cs typeface="Cambria"/>
            </a:endParaRPr>
          </a:p>
          <a:p>
            <a:pPr>
              <a:lnSpc>
                <a:spcPct val="115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Students will read or hear description/commentary about the neighborhood and answer questions to show comprehension. </a:t>
            </a:r>
            <a:endParaRPr lang="en-US" sz="2400" dirty="0" smtClean="0">
              <a:solidFill>
                <a:srgbClr val="000000"/>
              </a:solidFill>
              <a:latin typeface="Cambria"/>
              <a:ea typeface="Calibri"/>
              <a:cs typeface="Cambria"/>
            </a:endParaRPr>
          </a:p>
          <a:p>
            <a:pPr>
              <a:lnSpc>
                <a:spcPct val="115000"/>
              </a:lnSpc>
              <a:defRPr/>
            </a:pPr>
            <a:r>
              <a:rPr lang="en-US" sz="3200" b="1" u="sng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Presentational Communication </a:t>
            </a:r>
            <a:endParaRPr lang="en-US" sz="3600" b="1" u="sng" dirty="0" smtClean="0">
              <a:solidFill>
                <a:srgbClr val="000000"/>
              </a:solidFill>
              <a:latin typeface="Cambria"/>
              <a:ea typeface="Calibri"/>
              <a:cs typeface="Cambria"/>
            </a:endParaRPr>
          </a:p>
          <a:p>
            <a:pPr>
              <a:lnSpc>
                <a:spcPct val="115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Students will prepare a presentation about one aspect of the culture of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Kreuzberg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(e.g. music, graffiti, food, youth culture, school, people). </a:t>
            </a:r>
            <a:endParaRPr lang="en-US" sz="2400" dirty="0">
              <a:solidFill>
                <a:srgbClr val="000000"/>
              </a:solidFill>
              <a:latin typeface="Cambria"/>
              <a:ea typeface="Calibri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3733800"/>
            <a:ext cx="7924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/>
              <a:t>Machen wir jetzt eine virtuelle Reise durch Kreuzberg! </a:t>
            </a:r>
          </a:p>
          <a:p>
            <a:r>
              <a:rPr lang="de-DE" b="1" dirty="0" smtClean="0"/>
              <a:t>X-Berg Projekt: Eine Reise in das multikulturelle Berlin: </a:t>
            </a:r>
          </a:p>
          <a:p>
            <a:r>
              <a:rPr lang="en-US" dirty="0" smtClean="0"/>
              <a:t>Video http://</a:t>
            </a:r>
            <a:r>
              <a:rPr lang="de-DE" b="1" dirty="0" smtClean="0">
                <a:hlinkClick r:id="rId2"/>
              </a:rPr>
              <a:t>http://www.xberg-tag.de/film.html </a:t>
            </a:r>
            <a:endParaRPr lang="de-DE" b="1" dirty="0" smtClean="0"/>
          </a:p>
          <a:p>
            <a:r>
              <a:rPr lang="en-US" dirty="0" err="1" smtClean="0"/>
              <a:t>Fotos</a:t>
            </a:r>
            <a:r>
              <a:rPr lang="en-US" dirty="0" smtClean="0"/>
              <a:t> http://www.xberg-tag.de/design/bilder/bild_10.php </a:t>
            </a:r>
          </a:p>
          <a:p>
            <a:r>
              <a:rPr lang="en-US" dirty="0" err="1" smtClean="0"/>
              <a:t>Artikel</a:t>
            </a:r>
            <a:r>
              <a:rPr lang="en-US" dirty="0" smtClean="0"/>
              <a:t> http://www.xberg-tag.de/artikel/artikel.php </a:t>
            </a:r>
          </a:p>
          <a:p>
            <a:endParaRPr lang="en-US" dirty="0" smtClean="0"/>
          </a:p>
          <a:p>
            <a:r>
              <a:rPr lang="de-DE" dirty="0" smtClean="0"/>
              <a:t>Was ist „Die Idee“ von dem x-berg Projekt? (in deinen eigenen Wörtern, bitte) 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799" y="914400"/>
            <a:ext cx="675851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371600"/>
            <a:ext cx="8915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Formative Assessment Interpretive Communication </a:t>
            </a:r>
          </a:p>
          <a:p>
            <a:r>
              <a:rPr lang="en-US" sz="2800" dirty="0" smtClean="0"/>
              <a:t>Mein </a:t>
            </a:r>
            <a:r>
              <a:rPr lang="en-US" sz="2800" dirty="0" err="1" smtClean="0"/>
              <a:t>Kiez</a:t>
            </a:r>
            <a:r>
              <a:rPr lang="en-US" sz="2800" dirty="0" smtClean="0"/>
              <a:t> –</a:t>
            </a:r>
            <a:r>
              <a:rPr lang="en-US" sz="2800" dirty="0" err="1" smtClean="0"/>
              <a:t>Meret</a:t>
            </a:r>
            <a:r>
              <a:rPr lang="en-US" sz="2800" dirty="0" smtClean="0"/>
              <a:t> Becker </a:t>
            </a:r>
          </a:p>
          <a:p>
            <a:endParaRPr lang="de-DE" sz="2800" dirty="0" smtClean="0"/>
          </a:p>
          <a:p>
            <a:endParaRPr lang="de-DE" sz="2800" dirty="0" smtClean="0"/>
          </a:p>
          <a:p>
            <a:endParaRPr lang="de-DE" sz="2800" dirty="0" smtClean="0"/>
          </a:p>
          <a:p>
            <a:r>
              <a:rPr lang="de-DE" sz="2800" dirty="0" smtClean="0"/>
              <a:t>Meret Becker ist Schauspielerin und Künstlerin. L</a:t>
            </a:r>
          </a:p>
          <a:p>
            <a:r>
              <a:rPr lang="de-DE" sz="2800" dirty="0" smtClean="0"/>
              <a:t> Was ist ein Kiez?</a:t>
            </a:r>
          </a:p>
          <a:p>
            <a:r>
              <a:rPr lang="de-DE" sz="2800" dirty="0" smtClean="0"/>
              <a:t> </a:t>
            </a:r>
            <a:r>
              <a:rPr lang="en-US" sz="2800" dirty="0" err="1" smtClean="0"/>
              <a:t>Kann</a:t>
            </a:r>
            <a:r>
              <a:rPr lang="en-US" sz="2800" dirty="0" smtClean="0"/>
              <a:t> man </a:t>
            </a:r>
            <a:r>
              <a:rPr lang="en-US" sz="2800" dirty="0" err="1" smtClean="0"/>
              <a:t>deine</a:t>
            </a:r>
            <a:r>
              <a:rPr lang="en-US" sz="2800" dirty="0" smtClean="0"/>
              <a:t> </a:t>
            </a:r>
            <a:r>
              <a:rPr lang="en-US" sz="2800" dirty="0" err="1" smtClean="0"/>
              <a:t>Nachbarschaft</a:t>
            </a:r>
            <a:r>
              <a:rPr lang="en-US" sz="2800" dirty="0" smtClean="0"/>
              <a:t> </a:t>
            </a:r>
            <a:r>
              <a:rPr lang="en-US" sz="2800" dirty="0" err="1" smtClean="0"/>
              <a:t>als</a:t>
            </a:r>
            <a:r>
              <a:rPr lang="en-US" sz="2800" dirty="0" smtClean="0"/>
              <a:t> “</a:t>
            </a:r>
            <a:r>
              <a:rPr lang="en-US" sz="2800" dirty="0" err="1" smtClean="0"/>
              <a:t>Kiez”beschreiben</a:t>
            </a:r>
            <a:r>
              <a:rPr lang="en-US" sz="2800" dirty="0" smtClean="0"/>
              <a:t>? </a:t>
            </a:r>
          </a:p>
          <a:p>
            <a:r>
              <a:rPr lang="de-DE" sz="2800" dirty="0" smtClean="0"/>
              <a:t>Meret Becker fühlt sich wohl in ihrem Kiez—Kreuzberg 36. Hier ist eine kleine Entdeckungsreise durch Berin Kreuzberg. </a:t>
            </a:r>
            <a:r>
              <a:rPr lang="de-DE" sz="2800" dirty="0" smtClean="0">
                <a:hlinkClick r:id="rId2"/>
              </a:rPr>
              <a:t>http://www.youtube.com/watch?v=7BNKQgCjizk </a:t>
            </a:r>
            <a:endParaRPr lang="en-US" sz="2800" dirty="0" smtClean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905000"/>
            <a:ext cx="23526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3200400"/>
            <a:ext cx="830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de-DE" dirty="0" smtClean="0"/>
              <a:t>Wie findest du das Gebäude? </a:t>
            </a:r>
          </a:p>
          <a:p>
            <a:pPr marL="342900" indent="-342900">
              <a:buAutoNum type="arabicPeriod"/>
            </a:pPr>
            <a:r>
              <a:rPr lang="de-DE" dirty="0" smtClean="0"/>
              <a:t>Gib mindestens 5 Adjektive! </a:t>
            </a:r>
          </a:p>
          <a:p>
            <a:r>
              <a:rPr lang="de-DE" dirty="0" smtClean="0"/>
              <a:t>2. Was für ein Bau ist es? </a:t>
            </a:r>
          </a:p>
          <a:p>
            <a:r>
              <a:rPr lang="de-DE" dirty="0" smtClean="0"/>
              <a:t>• </a:t>
            </a:r>
            <a:r>
              <a:rPr lang="de-DE" i="1" dirty="0" smtClean="0"/>
              <a:t>das Hochhaus, ¨er • das Reihenhaus • das Bungalow, -s • der Wolkenkratzer, - </a:t>
            </a:r>
          </a:p>
          <a:p>
            <a:r>
              <a:rPr lang="de-DE" i="1" dirty="0" smtClean="0"/>
              <a:t>• die Wohnsiedlung, -en • das Schloss, ¨er • die Hütte, -n • der Altbau, -ten </a:t>
            </a:r>
          </a:p>
          <a:p>
            <a:r>
              <a:rPr lang="de-DE" i="1" dirty="0" smtClean="0"/>
              <a:t>• der Neubau, -ten • das Einfamilienhaus, ¨er, …. </a:t>
            </a:r>
          </a:p>
          <a:p>
            <a:r>
              <a:rPr lang="de-DE" dirty="0" smtClean="0"/>
              <a:t>3. Möchtest du in diesem Gebäude wohnen? Warum (nicht)? </a:t>
            </a:r>
            <a:endParaRPr lang="en-US" dirty="0" smtClean="0"/>
          </a:p>
          <a:p>
            <a:r>
              <a:rPr lang="de-DE" dirty="0" smtClean="0"/>
              <a:t>4. Wer wohnt wohl in diesem Gebäude? Warum? </a:t>
            </a:r>
            <a:endParaRPr lang="en-US" dirty="0" smtClean="0"/>
          </a:p>
          <a:p>
            <a:r>
              <a:rPr lang="de-DE" dirty="0" smtClean="0"/>
              <a:t>5. Umgebung: Wo befindet sich dieser Bau? Ist das praktisch? </a:t>
            </a:r>
            <a:endParaRPr lang="en-US" dirty="0" smtClean="0"/>
          </a:p>
          <a:p>
            <a:r>
              <a:rPr lang="de-DE" dirty="0" smtClean="0"/>
              <a:t>6. Könntest du dir diesen Bau auch in deiner Heimat vorstellen? Warum? Warum nicht?  					(geschr. von Ingrid Zeller)</a:t>
            </a:r>
            <a:endParaRPr lang="en-US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52400"/>
            <a:ext cx="44672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" y="144780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Stationenarbeit</a:t>
            </a:r>
            <a:r>
              <a:rPr lang="en-US" sz="2400" b="1" dirty="0" smtClean="0"/>
              <a:t>:</a:t>
            </a:r>
          </a:p>
          <a:p>
            <a:r>
              <a:rPr lang="en-US" sz="2400" b="1" dirty="0" smtClean="0"/>
              <a:t>6 </a:t>
            </a:r>
            <a:r>
              <a:rPr lang="en-US" sz="2400" b="1" dirty="0" err="1" smtClean="0"/>
              <a:t>Bilder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mit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Aufgaben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Culture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057" y="1920875"/>
            <a:ext cx="3984886" cy="443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06" y="1828799"/>
            <a:ext cx="4609906" cy="354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67000" y="2912533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Culture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73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09600"/>
            <a:ext cx="257685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3969927"/>
            <a:ext cx="3943350" cy="263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36" y="909062"/>
            <a:ext cx="3813738" cy="305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061860"/>
            <a:ext cx="3435351" cy="257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4931" y="1447800"/>
            <a:ext cx="456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Familie</a:t>
            </a:r>
            <a:endParaRPr lang="en-US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39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5" name="Footer Placeholder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solidFill>
                  <a:srgbClr val="003366"/>
                </a:solidFill>
                <a:latin typeface="Arial" charset="0"/>
              </a:rPr>
              <a:t>Karen Luond Fowdy                                        Lisa Hendrickson</a:t>
            </a:r>
          </a:p>
        </p:txBody>
      </p:sp>
      <p:sp>
        <p:nvSpPr>
          <p:cNvPr id="369667" name="Text Box 3"/>
          <p:cNvSpPr txBox="1">
            <a:spLocks noChangeArrowheads="1"/>
          </p:cNvSpPr>
          <p:nvPr/>
        </p:nvSpPr>
        <p:spPr bwMode="auto">
          <a:xfrm>
            <a:off x="600075" y="1150938"/>
            <a:ext cx="7772400" cy="1754326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sz="2400" i="1" dirty="0">
                <a:solidFill>
                  <a:srgbClr val="003366"/>
                </a:solidFill>
                <a:latin typeface="Times New Roman" pitchFamily="18" charset="0"/>
              </a:rPr>
              <a:t>Choose a </a:t>
            </a:r>
            <a:r>
              <a:rPr lang="en-US" sz="2400" b="1" i="1" dirty="0">
                <a:solidFill>
                  <a:srgbClr val="003366"/>
                </a:solidFill>
                <a:latin typeface="Times New Roman" pitchFamily="18" charset="0"/>
              </a:rPr>
              <a:t>THEME</a:t>
            </a:r>
            <a:r>
              <a:rPr lang="en-US" sz="2400" i="1" dirty="0">
                <a:solidFill>
                  <a:srgbClr val="003366"/>
                </a:solidFill>
                <a:latin typeface="Times New Roman" pitchFamily="18" charset="0"/>
              </a:rPr>
              <a:t> you </a:t>
            </a:r>
            <a:r>
              <a:rPr lang="en-US" sz="2400" i="1" dirty="0" smtClean="0">
                <a:solidFill>
                  <a:srgbClr val="003366"/>
                </a:solidFill>
                <a:latin typeface="Times New Roman" pitchFamily="18" charset="0"/>
              </a:rPr>
              <a:t>will be teaching this year.</a:t>
            </a:r>
            <a:endParaRPr lang="en-US" sz="2400" i="1" dirty="0">
              <a:solidFill>
                <a:srgbClr val="003366"/>
              </a:solidFill>
              <a:latin typeface="Times New Roman" pitchFamily="18" charset="0"/>
            </a:endParaRPr>
          </a:p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sz="2400" i="1" dirty="0">
                <a:solidFill>
                  <a:srgbClr val="003366"/>
                </a:solidFill>
                <a:latin typeface="Times New Roman" pitchFamily="18" charset="0"/>
              </a:rPr>
              <a:t>Think of </a:t>
            </a:r>
            <a:r>
              <a:rPr lang="en-US" sz="2400" i="1" dirty="0" smtClean="0">
                <a:solidFill>
                  <a:srgbClr val="003366"/>
                </a:solidFill>
                <a:latin typeface="Times New Roman" pitchFamily="18" charset="0"/>
              </a:rPr>
              <a:t>how you might incorporate resources that would more accurately reflect the </a:t>
            </a:r>
            <a:r>
              <a:rPr lang="en-US" sz="2400" b="1" i="1" dirty="0" smtClean="0">
                <a:solidFill>
                  <a:srgbClr val="003366"/>
                </a:solidFill>
                <a:latin typeface="Times New Roman" pitchFamily="18" charset="0"/>
              </a:rPr>
              <a:t>diversity </a:t>
            </a:r>
            <a:r>
              <a:rPr lang="en-US" sz="2400" i="1" dirty="0" smtClean="0">
                <a:solidFill>
                  <a:srgbClr val="003366"/>
                </a:solidFill>
                <a:latin typeface="Times New Roman" pitchFamily="18" charset="0"/>
              </a:rPr>
              <a:t>of the German culture.</a:t>
            </a:r>
            <a:endParaRPr lang="en-US" sz="2400" b="1" i="1" dirty="0">
              <a:solidFill>
                <a:srgbClr val="003366"/>
              </a:solidFill>
              <a:latin typeface="Times New Roman" pitchFamily="18" charset="0"/>
            </a:endParaRPr>
          </a:p>
        </p:txBody>
      </p:sp>
      <p:sp>
        <p:nvSpPr>
          <p:cNvPr id="369668" name="Text Box 4"/>
          <p:cNvSpPr txBox="1">
            <a:spLocks noChangeArrowheads="1"/>
          </p:cNvSpPr>
          <p:nvPr/>
        </p:nvSpPr>
        <p:spPr bwMode="auto">
          <a:xfrm>
            <a:off x="533400" y="381000"/>
            <a:ext cx="7696200" cy="7699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400" b="1" i="1" dirty="0">
                <a:solidFill>
                  <a:srgbClr val="003399"/>
                </a:solidFill>
                <a:latin typeface="Times New Roman" pitchFamily="18" charset="0"/>
              </a:rPr>
              <a:t>Brainstorm</a:t>
            </a:r>
            <a:r>
              <a:rPr lang="en-US" sz="4400" b="1" dirty="0">
                <a:solidFill>
                  <a:srgbClr val="003399"/>
                </a:solidFill>
                <a:latin typeface="Times New Roman" pitchFamily="18" charset="0"/>
              </a:rPr>
              <a:t> . . 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175" y="2819399"/>
            <a:ext cx="7696200" cy="60016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numCol="2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u="sng" dirty="0">
                <a:solidFill>
                  <a:srgbClr val="003366"/>
                </a:solidFill>
              </a:rPr>
              <a:t>SAMPLE THEMES: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*Biographical facts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*Interests / hobbies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*Family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*School / studies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*Friends / peers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*Geography (climate,                political)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*Stores / shopping      *Food / restaurants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*City / community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*Travel / transportation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*History / current events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*Ecology / the environment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*Work / career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*Intellectual / aesthetic                   </a:t>
            </a:r>
            <a:r>
              <a:rPr lang="en-US" sz="2400" dirty="0" smtClean="0">
                <a:solidFill>
                  <a:srgbClr val="003366"/>
                </a:solidFill>
              </a:rPr>
              <a:t>pursuits</a:t>
            </a:r>
            <a:endParaRPr lang="en-US" sz="2400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3366"/>
                </a:solidFill>
              </a:rPr>
              <a:t>	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3366"/>
              </a:solidFill>
            </a:endParaRPr>
          </a:p>
        </p:txBody>
      </p:sp>
      <p:pic>
        <p:nvPicPr>
          <p:cNvPr id="369670" name="Picture 2" descr="academic,business,notebooks,supplies,offices,pencils,schools,steno pads,writing,stationeries,spiral bin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5334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2939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66958"/>
            <a:ext cx="8229600" cy="750059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/>
              <a:t/>
            </a:r>
            <a:br>
              <a:rPr lang="en-US" sz="4400" b="1" dirty="0"/>
            </a:br>
            <a:r>
              <a:rPr lang="en-US" sz="4400" b="1" dirty="0"/>
              <a:t>INTERCULTURAL </a:t>
            </a:r>
            <a:r>
              <a:rPr lang="en-US" sz="4400" b="1" dirty="0" smtClean="0"/>
              <a:t>COMPETENCE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28959"/>
            <a:ext cx="4038600" cy="47244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Curiosity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– asking questions, looking for answers, interest in other people and their way of life</a:t>
            </a:r>
          </a:p>
          <a:p>
            <a:pPr>
              <a:lnSpc>
                <a:spcPct val="90000"/>
              </a:lnSpc>
            </a:pP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Openness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– receptive to interacting with people of different cultures; receptive to ideas that are different from one’s own;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withholds judgment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Ability to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refine generalizations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about the target culture using supporting evidence, and distinguish them from stereotypes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Ability to</a:t>
            </a: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make comparisons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between documents and events in target culture and one’s own culture; ability to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identify possible points of misunderstanding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5159"/>
            <a:ext cx="4038600" cy="47244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Ability to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locate and learn new knowledge (products)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from the target culture, and apply that learning to real-life/real-time situations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Ability to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learn new practices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and apply that learning to real-life/real-time practices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Ability to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critically evaluate products, practices, and perspectives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in the target culture and in one’s own culture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Ability to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notice cultural connotations</a:t>
            </a: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of words and phrases in the target language</a:t>
            </a:r>
          </a:p>
          <a:p>
            <a:pPr>
              <a:lnSpc>
                <a:spcPct val="90000"/>
              </a:lnSpc>
            </a:pPr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Recognition that </a:t>
            </a:r>
            <a:r>
              <a:rPr lang="en-US" sz="1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culture varies with time and place and people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5853359"/>
            <a:ext cx="7543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prstClr val="black"/>
                </a:solidFill>
              </a:rPr>
              <a:t>Donna </a:t>
            </a:r>
            <a:r>
              <a:rPr lang="en-US" sz="2000" i="1" dirty="0" err="1">
                <a:solidFill>
                  <a:prstClr val="black"/>
                </a:solidFill>
              </a:rPr>
              <a:t>Clementi</a:t>
            </a:r>
            <a:r>
              <a:rPr lang="en-US" sz="2000" i="1" dirty="0">
                <a:solidFill>
                  <a:prstClr val="black"/>
                </a:solidFill>
              </a:rPr>
              <a:t> – “</a:t>
            </a:r>
            <a:r>
              <a:rPr lang="en-US" i="1" dirty="0">
                <a:solidFill>
                  <a:prstClr val="black"/>
                </a:solidFill>
              </a:rPr>
              <a:t>Connecting to Culture,” WAFLT Summer Institute Aug. 8, 2012</a:t>
            </a:r>
          </a:p>
          <a:p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8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8686800" cy="138988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4400" b="1" dirty="0" smtClean="0"/>
              <a:t>WHY</a:t>
            </a:r>
            <a:r>
              <a:rPr lang="en-US" sz="4400" dirty="0" smtClean="0"/>
              <a:t> </a:t>
            </a:r>
            <a:r>
              <a:rPr lang="en-US" sz="4400" dirty="0"/>
              <a:t>should </a:t>
            </a:r>
            <a:r>
              <a:rPr lang="en-US" sz="4400" b="1" dirty="0" smtClean="0"/>
              <a:t>GLOBAL COMPETENCE </a:t>
            </a:r>
            <a:r>
              <a:rPr lang="en-US" sz="4400" dirty="0" smtClean="0"/>
              <a:t>be </a:t>
            </a:r>
            <a:r>
              <a:rPr lang="en-US" sz="4400" dirty="0"/>
              <a:t>a vital part of World Language instruction</a:t>
            </a:r>
            <a:r>
              <a:rPr lang="en-US" dirty="0" smtClean="0"/>
              <a:t>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2209800"/>
            <a:ext cx="8229600" cy="438912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7200" dirty="0" smtClean="0"/>
              <a:t>“…</a:t>
            </a:r>
            <a:r>
              <a:rPr lang="en-US" sz="9600" dirty="0"/>
              <a:t>the world will not be saved by high </a:t>
            </a:r>
            <a:r>
              <a:rPr lang="en-US" sz="9600" dirty="0" smtClean="0"/>
              <a:t>test scores</a:t>
            </a:r>
            <a:r>
              <a:rPr lang="en-US" sz="9600" dirty="0"/>
              <a:t>. Throughout the 20th century and into the 21st we have seen all too well </a:t>
            </a:r>
            <a:r>
              <a:rPr lang="en-US" sz="9600" dirty="0" smtClean="0"/>
              <a:t>the incredible </a:t>
            </a:r>
            <a:r>
              <a:rPr lang="en-US" sz="9600" dirty="0"/>
              <a:t>world-defying blunders committed by the so-called best and brightest. </a:t>
            </a:r>
            <a:r>
              <a:rPr lang="en-US" sz="9600" dirty="0" smtClean="0"/>
              <a:t>The disastrous </a:t>
            </a:r>
            <a:r>
              <a:rPr lang="en-US" sz="9600" dirty="0"/>
              <a:t>Vietnam war, the unforeseen consequences of the invasion of Iraq, the </a:t>
            </a:r>
            <a:r>
              <a:rPr lang="en-US" sz="9600" dirty="0" smtClean="0"/>
              <a:t>financial meltdowns </a:t>
            </a:r>
            <a:r>
              <a:rPr lang="en-US" sz="9600" dirty="0"/>
              <a:t>of 2001 and </a:t>
            </a:r>
            <a:r>
              <a:rPr lang="en-US" sz="9600" dirty="0" smtClean="0"/>
              <a:t>2008 … What </a:t>
            </a:r>
            <a:r>
              <a:rPr lang="en-US" sz="9600" dirty="0"/>
              <a:t>is needed more than ever is a laser-like focus on the kinds of human beings that </a:t>
            </a:r>
            <a:r>
              <a:rPr lang="en-US" sz="9600" dirty="0" smtClean="0"/>
              <a:t>we are </a:t>
            </a:r>
            <a:r>
              <a:rPr lang="en-US" sz="9600" dirty="0"/>
              <a:t>raising and the kinds of societies—indeed, in a global era, the kind of world </a:t>
            </a:r>
            <a:r>
              <a:rPr lang="en-US" sz="9600" dirty="0" smtClean="0"/>
              <a:t>society—that </a:t>
            </a:r>
            <a:r>
              <a:rPr lang="en-US" sz="9600" dirty="0"/>
              <a:t>we are </a:t>
            </a:r>
            <a:r>
              <a:rPr lang="en-US" sz="9600" dirty="0" smtClean="0"/>
              <a:t>fashioning.”</a:t>
            </a:r>
            <a:endParaRPr lang="en-US" sz="72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r>
              <a:rPr lang="en-US" sz="8000" i="1" dirty="0" smtClean="0"/>
              <a:t>Howard Gardner</a:t>
            </a:r>
            <a:r>
              <a:rPr lang="en-US" sz="8000" i="1" dirty="0"/>
              <a:t>, Preface to Educating for Global Competence: Preparing Our Youth to Engage the World </a:t>
            </a:r>
            <a:r>
              <a:rPr lang="en-US" sz="8000" i="1" dirty="0" smtClean="0"/>
              <a:t>(Asia Society)</a:t>
            </a:r>
            <a:endParaRPr lang="en-US" sz="8000" i="1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68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09600"/>
            <a:ext cx="1701585" cy="167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685800" y="2413338"/>
            <a:ext cx="8001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Neuer</a:t>
            </a:r>
            <a:r>
              <a:rPr lang="en-US" sz="32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Blick</a:t>
            </a:r>
            <a:r>
              <a:rPr lang="en-US" sz="32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1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Neue</a:t>
            </a:r>
            <a:r>
              <a:rPr lang="en-US" sz="32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Stimmen</a:t>
            </a:r>
            <a:r>
              <a:rPr lang="en-US" sz="32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 Seminar</a:t>
            </a:r>
          </a:p>
          <a:p>
            <a:r>
              <a:rPr lang="en-US" sz="3200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Berlin 2009, 2010, 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</a:p>
          <a:p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3200" dirty="0"/>
              <a:t>“This two-week seminar… seeks to further an understanding and appreciation of the breadth of diversity found in the German population.”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771525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71525"/>
            <a:ext cx="8696325" cy="5314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87375"/>
            <a:ext cx="8001000" cy="552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533400"/>
            <a:ext cx="4424362" cy="5897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3581400" cy="2670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381000"/>
            <a:ext cx="2074863" cy="3687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3736094"/>
            <a:ext cx="4983163" cy="2803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28624"/>
            <a:ext cx="7573963" cy="56801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8636000" cy="470504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243</TotalTime>
  <Words>1068</Words>
  <Application>Microsoft Office PowerPoint</Application>
  <PresentationFormat>On-screen Show (4:3)</PresentationFormat>
  <Paragraphs>148</Paragraphs>
  <Slides>28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Flow</vt:lpstr>
      <vt:lpstr>Capsules</vt:lpstr>
      <vt:lpstr>1_Flow</vt:lpstr>
      <vt:lpstr>Image</vt:lpstr>
      <vt:lpstr>Intercultural Awareness in the German Classroom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Ein Fünftel der Bevölkerung hat ausländische Wurzeln </vt:lpstr>
      <vt:lpstr>PowerPoint Presentation</vt:lpstr>
      <vt:lpstr>                                    Alle Lernen Deutsch Summer Workshop, August 2012 St. Paul, Minnesota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Role of Culture</vt:lpstr>
      <vt:lpstr>PowerPoint Presentation</vt:lpstr>
      <vt:lpstr>PowerPoint Presentation</vt:lpstr>
      <vt:lpstr> INTERCULTURAL COMPETENCE</vt:lpstr>
      <vt:lpstr>  WHY should GLOBAL COMPETENCE be a vital part of World Language instruction?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Intercultural Awareness in the German Classroom</dc:title>
  <dc:creator>Karen Fowdy</dc:creator>
  <cp:lastModifiedBy>Karen</cp:lastModifiedBy>
  <cp:revision>39</cp:revision>
  <dcterms:created xsi:type="dcterms:W3CDTF">2012-10-26T13:27:18Z</dcterms:created>
  <dcterms:modified xsi:type="dcterms:W3CDTF">2012-10-31T01:39:16Z</dcterms:modified>
</cp:coreProperties>
</file>